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42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F91E-05EC-4DFA-8B66-92B1CB130E44}" type="datetimeFigureOut">
              <a:rPr lang="es-ES" smtClean="0"/>
              <a:t>07/02/2020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11B5-8893-4BC3-878B-29125EDF10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40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F91E-05EC-4DFA-8B66-92B1CB130E44}" type="datetimeFigureOut">
              <a:rPr lang="es-ES" smtClean="0"/>
              <a:t>07/02/2020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11B5-8893-4BC3-878B-29125EDF10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004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F91E-05EC-4DFA-8B66-92B1CB130E44}" type="datetimeFigureOut">
              <a:rPr lang="es-ES" smtClean="0"/>
              <a:t>07/02/2020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11B5-8893-4BC3-878B-29125EDF10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935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F91E-05EC-4DFA-8B66-92B1CB130E44}" type="datetimeFigureOut">
              <a:rPr lang="es-ES" smtClean="0"/>
              <a:t>07/02/2020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11B5-8893-4BC3-878B-29125EDF10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107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F91E-05EC-4DFA-8B66-92B1CB130E44}" type="datetimeFigureOut">
              <a:rPr lang="es-ES" smtClean="0"/>
              <a:t>07/02/2020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11B5-8893-4BC3-878B-29125EDF10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024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F91E-05EC-4DFA-8B66-92B1CB130E44}" type="datetimeFigureOut">
              <a:rPr lang="es-ES" smtClean="0"/>
              <a:t>07/02/2020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11B5-8893-4BC3-878B-29125EDF10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1531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F91E-05EC-4DFA-8B66-92B1CB130E44}" type="datetimeFigureOut">
              <a:rPr lang="es-ES" smtClean="0"/>
              <a:t>07/02/2020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11B5-8893-4BC3-878B-29125EDF10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020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F91E-05EC-4DFA-8B66-92B1CB130E44}" type="datetimeFigureOut">
              <a:rPr lang="es-ES" smtClean="0"/>
              <a:t>07/02/2020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11B5-8893-4BC3-878B-29125EDF10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122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F91E-05EC-4DFA-8B66-92B1CB130E44}" type="datetimeFigureOut">
              <a:rPr lang="es-ES" smtClean="0"/>
              <a:t>07/02/2020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11B5-8893-4BC3-878B-29125EDF10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7303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F91E-05EC-4DFA-8B66-92B1CB130E44}" type="datetimeFigureOut">
              <a:rPr lang="es-ES" smtClean="0"/>
              <a:t>07/02/2020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11B5-8893-4BC3-878B-29125EDF10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2124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F91E-05EC-4DFA-8B66-92B1CB130E44}" type="datetimeFigureOut">
              <a:rPr lang="es-ES" smtClean="0"/>
              <a:t>07/02/2020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11B5-8893-4BC3-878B-29125EDF10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2697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3F91E-05EC-4DFA-8B66-92B1CB130E44}" type="datetimeFigureOut">
              <a:rPr lang="es-ES" smtClean="0"/>
              <a:t>07/02/2020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F11B5-8893-4BC3-878B-29125EDF10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1536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lacio_del_Infantado,_Guadalajar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weisolar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edificio, exterior, grande, frente&#10;&#10;Descripción generada automáticamente">
            <a:extLst>
              <a:ext uri="{FF2B5EF4-FFF2-40B4-BE49-F238E27FC236}">
                <a16:creationId xmlns:a16="http://schemas.microsoft.com/office/drawing/2014/main" id="{48FC0218-BB7F-4E26-9744-6F64C0737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406" r="28575" b="1"/>
          <a:stretch/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A86323F-8E06-4AE8-BB12-FA19FD4B6318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7030A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4C369F3-A7B7-4DA4-AA0E-0702AF717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36" y="438150"/>
            <a:ext cx="1556279" cy="161925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4089747-5E84-49EA-809B-3B892FDE038C}"/>
              </a:ext>
            </a:extLst>
          </p:cNvPr>
          <p:cNvSpPr txBox="1"/>
          <p:nvPr/>
        </p:nvSpPr>
        <p:spPr>
          <a:xfrm>
            <a:off x="494348" y="438150"/>
            <a:ext cx="413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GRUPO VOWEI SOLAR SL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B80ECA8-D17F-4B33-8A2F-C524A941DFA5}"/>
              </a:ext>
            </a:extLst>
          </p:cNvPr>
          <p:cNvSpPr txBox="1"/>
          <p:nvPr/>
        </p:nvSpPr>
        <p:spPr>
          <a:xfrm>
            <a:off x="417248" y="961370"/>
            <a:ext cx="413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La solución ideal para su sistema fotovoltaico</a:t>
            </a:r>
          </a:p>
        </p:txBody>
      </p:sp>
    </p:spTree>
    <p:extLst>
      <p:ext uri="{BB962C8B-B14F-4D97-AF65-F5344CB8AC3E}">
        <p14:creationId xmlns:p14="http://schemas.microsoft.com/office/powerpoint/2010/main" val="3284672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32D1720-4B9F-4957-A3D3-745F420F3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87" y="962025"/>
            <a:ext cx="2005947" cy="10953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9DBF191-5A80-484B-8BC7-B3602DFC4B90}"/>
              </a:ext>
            </a:extLst>
          </p:cNvPr>
          <p:cNvSpPr txBox="1"/>
          <p:nvPr/>
        </p:nvSpPr>
        <p:spPr>
          <a:xfrm>
            <a:off x="2831148" y="962025"/>
            <a:ext cx="228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VOWEI SOLAR </a:t>
            </a:r>
          </a:p>
          <a:p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840A186-BCDA-45B0-8D65-615D6BAC1A8B}"/>
              </a:ext>
            </a:extLst>
          </p:cNvPr>
          <p:cNvSpPr/>
          <p:nvPr/>
        </p:nvSpPr>
        <p:spPr>
          <a:xfrm>
            <a:off x="2831148" y="1439644"/>
            <a:ext cx="3429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400" b="1" dirty="0">
                <a:solidFill>
                  <a:srgbClr val="00B050"/>
                </a:solidFill>
              </a:rPr>
              <a:t>Trabajamos para llevar energía limpia a hogares y empresas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94E505-EEAB-40B3-A986-2369838A25F8}"/>
              </a:ext>
            </a:extLst>
          </p:cNvPr>
          <p:cNvSpPr txBox="1"/>
          <p:nvPr/>
        </p:nvSpPr>
        <p:spPr>
          <a:xfrm>
            <a:off x="725487" y="2322269"/>
            <a:ext cx="553466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300" dirty="0">
                <a:solidFill>
                  <a:srgbClr val="3C4858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GRUPO VOWEI SOLAR desde la provincia de Guadalajara trabajamos dando servicio al resto de España. </a:t>
            </a:r>
          </a:p>
          <a:p>
            <a:pPr algn="just"/>
            <a:endParaRPr lang="es-ES" sz="1300" dirty="0">
              <a:solidFill>
                <a:srgbClr val="3C4858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ES" sz="1300" dirty="0">
                <a:solidFill>
                  <a:srgbClr val="3C4858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Nuestra empresa de instalaciones fotovoltaicas especialistas en autoconsumo con y sin vertido a red para empresas, instituciones publicas y hogares.</a:t>
            </a:r>
          </a:p>
          <a:p>
            <a:pPr algn="just"/>
            <a:endParaRPr lang="es-ES" sz="1300" dirty="0">
              <a:solidFill>
                <a:srgbClr val="3C4858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ES" sz="1300" dirty="0">
                <a:solidFill>
                  <a:srgbClr val="3C4858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Damos servicios “Llave en mano” (ingeniería, legalización, instalación, asesoramiento hasta la puesta en marcha de la instalación). Contamos con los mejores proveedores a nivel mundial de material fotovoltaico para el suministro a nuestros clientes.</a:t>
            </a:r>
          </a:p>
          <a:p>
            <a:pPr algn="just"/>
            <a:endParaRPr lang="es-ES" sz="1300" dirty="0">
              <a:solidFill>
                <a:srgbClr val="3C4858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ES" sz="1300" dirty="0">
                <a:solidFill>
                  <a:srgbClr val="3C4858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Al mismo tiempo Vowei Solar se ha propuesto el objetivo de crear un futuro sostenible a la vez de rentabilidad desde el primer día de funcionamiento de nuestras instalaciones.</a:t>
            </a:r>
          </a:p>
          <a:p>
            <a:pPr algn="just"/>
            <a:endParaRPr lang="es-ES" sz="1300" dirty="0">
              <a:solidFill>
                <a:srgbClr val="3C4858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ES" sz="1300" dirty="0">
                <a:solidFill>
                  <a:srgbClr val="3C4858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Asesoramos y realizamos presupuestos sin compromiso ajustados al consumo de nuestros clientes.</a:t>
            </a:r>
          </a:p>
          <a:p>
            <a:pPr algn="just"/>
            <a:endParaRPr lang="es-ES" sz="1400" dirty="0">
              <a:latin typeface="Adobe Caslon Pro" panose="0205050205050A020403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3FEA0CE-80B8-46EB-AFF6-7F38DF476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68" y="6508030"/>
            <a:ext cx="4513263" cy="26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2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 de texto 21">
            <a:extLst>
              <a:ext uri="{FF2B5EF4-FFF2-40B4-BE49-F238E27FC236}">
                <a16:creationId xmlns:a16="http://schemas.microsoft.com/office/drawing/2014/main" id="{A509DCDA-F851-4821-885C-C31D86055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18" y="876300"/>
            <a:ext cx="5491163" cy="710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entiende por autoconsumo de energ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í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el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ctrica la producci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de electricidad para el consumo propio.</a:t>
            </a:r>
            <a:endParaRPr kumimoji="0" lang="es-ES" altLang="es-E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Son instalaciones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placas solares para autoconsumo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 se encuentran conectadas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 el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interior de una red de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consumo, pero tambi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se encuentran conectadas con una conexi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el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ctrica f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í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sica con la red de transporte o distribuci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n.</a:t>
            </a:r>
            <a:endParaRPr kumimoji="0" lang="es-ES" altLang="es-E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acumulaci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o almacenamiento de energ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í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no es imprescindible en este tipo de instalaciones de autoconsumo solar ya que se recurre a la red el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ctrica en los casos de baja o nula generaci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de energ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í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verde por parte de los paneles solares.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es-ES" altLang="es-E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TIPO DE AUTOCONSUMO: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es-ES" altLang="es-E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Modalidad con excedentes acogidos a compensaci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n. En esta modalidad la comercializadora el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ctrica compensar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 nuestra factura el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ctrica la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energ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í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vertida a la red. A esta modalidad, sin duda la m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relevante del RD podr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acogerse las viviendas y las industrias con potencias instaladas inferiores a 100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KW.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es-ES" altLang="es-E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 nuestro contrato de suministro est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acogido a los precios regulados del mercado (Tarifas PVPC) con una comercializadora de referencia, la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compensaci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econ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mica recibida por el autoconsumo ser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 precio medio diario de la energ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í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comprada en la hora en la que realizamos el vertido. Es decir si en nuestra instalaci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se realiza el vertido de excedentes a las 11 horas y a esa hora el precio medio diario de la energ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í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es de 5 </a:t>
            </a:r>
            <a:r>
              <a:rPr kumimoji="0" lang="es-ES" altLang="es-ES" sz="1300" b="0" i="0" u="none" strike="noStrike" cap="none" normalizeH="0" baseline="0" dirty="0" err="1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cts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la compensaci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que veremos reflejada en la factura ser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 correspondiente a la cantidad de kilovatios vertidos por el precio medio del kilovatio, en este ejemplo 5 cts.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es-ES" altLang="es-E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compensaci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se realizar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 el periodo de facturaci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n, es decir mes a mes, dejando la puerta abierta a la negociaci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con la comercializadora en cuanto a la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s-ES" altLang="es-ES" sz="1300" b="0" i="1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compensaci</a:t>
            </a:r>
            <a:r>
              <a:rPr kumimoji="0" lang="es-ES" altLang="es-ES" sz="1300" b="0" i="1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kumimoji="0" lang="es-ES" altLang="es-ES" sz="1300" b="0" i="1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de consumo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Sin embargo es de esperar que, con la mayor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í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de las comercializadoras la compensaci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de consumos se produzca 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ú</a:t>
            </a:r>
            <a:r>
              <a:rPr kumimoji="0" lang="es-ES" altLang="es-ES" sz="1300" b="0" i="0" u="none" strike="noStrike" cap="none" normalizeH="0" baseline="0" dirty="0">
                <a:ln>
                  <a:noFill/>
                </a:ln>
                <a:solidFill>
                  <a:srgbClr val="3C4858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nicamente mes a mes, y los excedentes no compensados en un mes no puedan ser acumulados para el mes siguiente.</a:t>
            </a:r>
            <a:endParaRPr kumimoji="0" lang="es-ES" altLang="es-E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ángulo 22">
            <a:extLst>
              <a:ext uri="{FF2B5EF4-FFF2-40B4-BE49-F238E27FC236}">
                <a16:creationId xmlns:a16="http://schemas.microsoft.com/office/drawing/2014/main" id="{586A2377-C5A7-4857-AA6F-5EA11917D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418" y="319087"/>
            <a:ext cx="5491163" cy="276225"/>
          </a:xfrm>
          <a:prstGeom prst="rect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 ES EL AUTOCONSUMO </a:t>
            </a: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359A4A0-8916-4190-BA10-930746D8D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AAC86B-3767-4FF5-86B6-80FE594F2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413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22">
            <a:extLst>
              <a:ext uri="{FF2B5EF4-FFF2-40B4-BE49-F238E27FC236}">
                <a16:creationId xmlns:a16="http://schemas.microsoft.com/office/drawing/2014/main" id="{C45810CD-2B43-4251-9B12-8A4255AB6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418" y="319087"/>
            <a:ext cx="5491163" cy="276225"/>
          </a:xfrm>
          <a:prstGeom prst="rect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200" dirty="0">
                <a:solidFill>
                  <a:srgbClr val="FFFFFF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EJEMPLOS DE NUESTROS MONTAJES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1C2C2A-C967-4973-A21A-F30B4B153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8" y="1304925"/>
            <a:ext cx="2311679" cy="30099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16CCB1E-4B57-47A6-BBDD-FBFD6FF3385C}"/>
              </a:ext>
            </a:extLst>
          </p:cNvPr>
          <p:cNvSpPr txBox="1"/>
          <p:nvPr/>
        </p:nvSpPr>
        <p:spPr>
          <a:xfrm>
            <a:off x="3220832" y="2796564"/>
            <a:ext cx="327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INSTALACIÓN DOMESTICA AISLADA DE LA RED DE 3 KW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33F4412-5F61-4EEE-8C6E-841DA7F22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832" y="1249434"/>
            <a:ext cx="3018975" cy="11468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72D7F09-6C02-4A99-9B57-8835B6095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18" y="5248276"/>
            <a:ext cx="1640262" cy="1652427"/>
          </a:xfrm>
          <a:prstGeom prst="rect">
            <a:avLst/>
          </a:prstGeom>
        </p:spPr>
      </p:pic>
      <p:pic>
        <p:nvPicPr>
          <p:cNvPr id="11" name="Imagen 10" descr="Imagen que contiene panel solar, exterior, corte, hombre&#10;&#10;Descripción generada automáticamente">
            <a:extLst>
              <a:ext uri="{FF2B5EF4-FFF2-40B4-BE49-F238E27FC236}">
                <a16:creationId xmlns:a16="http://schemas.microsoft.com/office/drawing/2014/main" id="{70833745-00FE-49AD-B063-DABC0EE5F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57" y="6290091"/>
            <a:ext cx="4400550" cy="247806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D0C4080-E4BF-47A3-88E9-64581F061F96}"/>
              </a:ext>
            </a:extLst>
          </p:cNvPr>
          <p:cNvSpPr txBox="1"/>
          <p:nvPr/>
        </p:nvSpPr>
        <p:spPr>
          <a:xfrm>
            <a:off x="2644825" y="5243807"/>
            <a:ext cx="327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INSTALACIÓN DOMESTICA CON VERTIDO A RED DE 4,5 KW</a:t>
            </a:r>
          </a:p>
        </p:txBody>
      </p:sp>
    </p:spTree>
    <p:extLst>
      <p:ext uri="{BB962C8B-B14F-4D97-AF65-F5344CB8AC3E}">
        <p14:creationId xmlns:p14="http://schemas.microsoft.com/office/powerpoint/2010/main" val="1618583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22">
            <a:extLst>
              <a:ext uri="{FF2B5EF4-FFF2-40B4-BE49-F238E27FC236}">
                <a16:creationId xmlns:a16="http://schemas.microsoft.com/office/drawing/2014/main" id="{C45810CD-2B43-4251-9B12-8A4255AB6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418" y="319087"/>
            <a:ext cx="5491163" cy="276225"/>
          </a:xfrm>
          <a:prstGeom prst="rect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200" dirty="0">
                <a:solidFill>
                  <a:srgbClr val="FFFFFF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EJEMPLOS DE NUESTROS MONTAJES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6CCB1E-4B57-47A6-BBDD-FBFD6FF3385C}"/>
              </a:ext>
            </a:extLst>
          </p:cNvPr>
          <p:cNvSpPr txBox="1"/>
          <p:nvPr/>
        </p:nvSpPr>
        <p:spPr>
          <a:xfrm>
            <a:off x="707296" y="8761393"/>
            <a:ext cx="327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INSTALACIÓN DOMESTICA CON VERTIDO A LA RED DE 5 KW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0C4080-E4BF-47A3-88E9-64581F061F96}"/>
              </a:ext>
            </a:extLst>
          </p:cNvPr>
          <p:cNvSpPr txBox="1"/>
          <p:nvPr/>
        </p:nvSpPr>
        <p:spPr>
          <a:xfrm>
            <a:off x="3830049" y="3955534"/>
            <a:ext cx="2589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INSTALACIÓN DOMESTICA CON VERTIDO A RED DE 6 KW</a:t>
            </a:r>
          </a:p>
        </p:txBody>
      </p:sp>
      <p:pic>
        <p:nvPicPr>
          <p:cNvPr id="3" name="Imagen 2" descr="Imagen que contiene panel solar, red, alimentos, hombre&#10;&#10;Descripción generada automáticamente">
            <a:extLst>
              <a:ext uri="{FF2B5EF4-FFF2-40B4-BE49-F238E27FC236}">
                <a16:creationId xmlns:a16="http://schemas.microsoft.com/office/drawing/2014/main" id="{C97D59CC-CAAD-4371-9BCD-6134402DA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11" y="3790161"/>
            <a:ext cx="3027950" cy="1513975"/>
          </a:xfrm>
          <a:prstGeom prst="rect">
            <a:avLst/>
          </a:prstGeom>
        </p:spPr>
      </p:pic>
      <p:pic>
        <p:nvPicPr>
          <p:cNvPr id="13" name="Imagen 12" descr="Imagen que contiene competencia de atletismo, hombre, avión, aeropuerto&#10;&#10;Descripción generada automáticamente">
            <a:extLst>
              <a:ext uri="{FF2B5EF4-FFF2-40B4-BE49-F238E27FC236}">
                <a16:creationId xmlns:a16="http://schemas.microsoft.com/office/drawing/2014/main" id="{EEAA9953-EC39-45B0-929E-304188CFF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58" y="950852"/>
            <a:ext cx="5298282" cy="2649142"/>
          </a:xfrm>
          <a:prstGeom prst="rect">
            <a:avLst/>
          </a:prstGeom>
        </p:spPr>
      </p:pic>
      <p:pic>
        <p:nvPicPr>
          <p:cNvPr id="15" name="Imagen 14" descr="Hombre haciendo piruetas encima de patineta&#10;&#10;Descripción generada automáticamente">
            <a:extLst>
              <a:ext uri="{FF2B5EF4-FFF2-40B4-BE49-F238E27FC236}">
                <a16:creationId xmlns:a16="http://schemas.microsoft.com/office/drawing/2014/main" id="{CCEC7451-8E67-4C4D-A701-8289384E5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340" y="5820256"/>
            <a:ext cx="2032800" cy="36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7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22">
            <a:extLst>
              <a:ext uri="{FF2B5EF4-FFF2-40B4-BE49-F238E27FC236}">
                <a16:creationId xmlns:a16="http://schemas.microsoft.com/office/drawing/2014/main" id="{C45810CD-2B43-4251-9B12-8A4255AB6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418" y="319087"/>
            <a:ext cx="5491163" cy="276225"/>
          </a:xfrm>
          <a:prstGeom prst="rect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200" dirty="0">
                <a:solidFill>
                  <a:srgbClr val="FFFFFF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EJEMPLOS DE NUESTROS MONTAJES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6CCB1E-4B57-47A6-BBDD-FBFD6FF3385C}"/>
              </a:ext>
            </a:extLst>
          </p:cNvPr>
          <p:cNvSpPr txBox="1"/>
          <p:nvPr/>
        </p:nvSpPr>
        <p:spPr>
          <a:xfrm>
            <a:off x="3338942" y="8270119"/>
            <a:ext cx="327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INSTALACIÓN INDUSTRIAL 62 KW CON CONEXIÓN A RED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0C4080-E4BF-47A3-88E9-64581F061F96}"/>
              </a:ext>
            </a:extLst>
          </p:cNvPr>
          <p:cNvSpPr txBox="1"/>
          <p:nvPr/>
        </p:nvSpPr>
        <p:spPr>
          <a:xfrm>
            <a:off x="2786109" y="2973714"/>
            <a:ext cx="2189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INSTALACIÓN COMERCIAL  CON VERTIDO A RED DE  8,8 KW TRIFÁSICA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D6F0E72-6B23-422C-9789-0EAA78FCE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8" y="989550"/>
            <a:ext cx="4053886" cy="1843083"/>
          </a:xfrm>
          <a:prstGeom prst="rect">
            <a:avLst/>
          </a:prstGeom>
        </p:spPr>
      </p:pic>
      <p:pic>
        <p:nvPicPr>
          <p:cNvPr id="7" name="Imagen 6" descr="Imagen que contiene interior, refrigerador, blanco, cocina&#10;&#10;Descripción generada automáticamente">
            <a:extLst>
              <a:ext uri="{FF2B5EF4-FFF2-40B4-BE49-F238E27FC236}">
                <a16:creationId xmlns:a16="http://schemas.microsoft.com/office/drawing/2014/main" id="{FA6A4AEB-AD29-4D50-956B-D59404135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7" y="4045594"/>
            <a:ext cx="1946913" cy="984171"/>
          </a:xfrm>
          <a:prstGeom prst="rect">
            <a:avLst/>
          </a:prstGeom>
        </p:spPr>
      </p:pic>
      <p:pic>
        <p:nvPicPr>
          <p:cNvPr id="9" name="Imagen 8" descr="Imagen que contiene persona, interior, hombre, viendo&#10;&#10;Descripción generada automáticamente">
            <a:extLst>
              <a:ext uri="{FF2B5EF4-FFF2-40B4-BE49-F238E27FC236}">
                <a16:creationId xmlns:a16="http://schemas.microsoft.com/office/drawing/2014/main" id="{6351E643-8722-463B-935E-A4702B983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7" y="2973714"/>
            <a:ext cx="1946913" cy="973457"/>
          </a:xfrm>
          <a:prstGeom prst="rect">
            <a:avLst/>
          </a:prstGeom>
        </p:spPr>
      </p:pic>
      <p:pic>
        <p:nvPicPr>
          <p:cNvPr id="11" name="Imagen 10" descr="Imagen que contiene edificio, calle, firmar, ciudad&#10;&#10;Descripción generada automáticamente">
            <a:extLst>
              <a:ext uri="{FF2B5EF4-FFF2-40B4-BE49-F238E27FC236}">
                <a16:creationId xmlns:a16="http://schemas.microsoft.com/office/drawing/2014/main" id="{A618833C-C283-4F30-8ABE-4ADB80A9E8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3" t="17127" r="26930" b="21083"/>
          <a:stretch/>
        </p:blipFill>
        <p:spPr>
          <a:xfrm>
            <a:off x="4975860" y="6222883"/>
            <a:ext cx="1384587" cy="1200329"/>
          </a:xfrm>
          <a:prstGeom prst="rect">
            <a:avLst/>
          </a:prstGeom>
        </p:spPr>
      </p:pic>
      <p:pic>
        <p:nvPicPr>
          <p:cNvPr id="14" name="Imagen 13" descr="Imagen que contiene exterior, edificio, playa, banca&#10;&#10;Descripción generada automáticamente">
            <a:extLst>
              <a:ext uri="{FF2B5EF4-FFF2-40B4-BE49-F238E27FC236}">
                <a16:creationId xmlns:a16="http://schemas.microsoft.com/office/drawing/2014/main" id="{763AFFB2-78CE-41BF-9611-C65558BB1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54" y="7776633"/>
            <a:ext cx="2633588" cy="1316794"/>
          </a:xfrm>
          <a:prstGeom prst="rect">
            <a:avLst/>
          </a:prstGeom>
        </p:spPr>
      </p:pic>
      <p:pic>
        <p:nvPicPr>
          <p:cNvPr id="17" name="Imagen 16" descr="Imagen que contiene exterior, agua, negro, hombre&#10;&#10;Descripción generada automáticamente">
            <a:extLst>
              <a:ext uri="{FF2B5EF4-FFF2-40B4-BE49-F238E27FC236}">
                <a16:creationId xmlns:a16="http://schemas.microsoft.com/office/drawing/2014/main" id="{F54C9C34-A029-42EF-9A5E-009502326D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8" y="5374963"/>
            <a:ext cx="3873273" cy="21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39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Imagen que contiene exterior, pasto, pista, tren&#10;&#10;Descripción generada automáticamente">
            <a:extLst>
              <a:ext uri="{FF2B5EF4-FFF2-40B4-BE49-F238E27FC236}">
                <a16:creationId xmlns:a16="http://schemas.microsoft.com/office/drawing/2014/main" id="{9367AF74-25EC-45F2-A2BF-57458349A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98" y="4909325"/>
            <a:ext cx="4752499" cy="3564374"/>
          </a:xfrm>
          <a:prstGeom prst="rect">
            <a:avLst/>
          </a:prstGeom>
        </p:spPr>
      </p:pic>
      <p:sp>
        <p:nvSpPr>
          <p:cNvPr id="4" name="Rectángulo 22">
            <a:extLst>
              <a:ext uri="{FF2B5EF4-FFF2-40B4-BE49-F238E27FC236}">
                <a16:creationId xmlns:a16="http://schemas.microsoft.com/office/drawing/2014/main" id="{C45810CD-2B43-4251-9B12-8A4255AB6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418" y="319087"/>
            <a:ext cx="5491163" cy="276225"/>
          </a:xfrm>
          <a:prstGeom prst="rect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200" dirty="0">
                <a:solidFill>
                  <a:srgbClr val="FFFFFF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EJEMPLOS DE NUESTROS MONTAJES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6CCB1E-4B57-47A6-BBDD-FBFD6FF3385C}"/>
              </a:ext>
            </a:extLst>
          </p:cNvPr>
          <p:cNvSpPr txBox="1"/>
          <p:nvPr/>
        </p:nvSpPr>
        <p:spPr>
          <a:xfrm>
            <a:off x="1702023" y="8642339"/>
            <a:ext cx="3273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INSTALACIÓN GANADERA  99 KW CON VERTIDO CERO A RED.</a:t>
            </a:r>
          </a:p>
          <a:p>
            <a:r>
              <a:rPr lang="es-ES" dirty="0"/>
              <a:t>SOBRE SOPORTES  HORMIGÓN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0C4080-E4BF-47A3-88E9-64581F061F96}"/>
              </a:ext>
            </a:extLst>
          </p:cNvPr>
          <p:cNvSpPr txBox="1"/>
          <p:nvPr/>
        </p:nvSpPr>
        <p:spPr>
          <a:xfrm>
            <a:off x="3880984" y="948784"/>
            <a:ext cx="2189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INSTALACIÓN INDUSTRIAL  CON VERTIDO A RED DE  60 KW</a:t>
            </a:r>
          </a:p>
        </p:txBody>
      </p:sp>
      <p:pic>
        <p:nvPicPr>
          <p:cNvPr id="5" name="Imagen 4" descr="Imagen que contiene exterior, hombre, negro, tablero&#10;&#10;Descripción generada automáticamente">
            <a:extLst>
              <a:ext uri="{FF2B5EF4-FFF2-40B4-BE49-F238E27FC236}">
                <a16:creationId xmlns:a16="http://schemas.microsoft.com/office/drawing/2014/main" id="{8A9B3064-9108-44C4-A314-490041FD2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22" y="2502585"/>
            <a:ext cx="3829868" cy="1914934"/>
          </a:xfrm>
          <a:prstGeom prst="rect">
            <a:avLst/>
          </a:prstGeom>
        </p:spPr>
      </p:pic>
      <p:pic>
        <p:nvPicPr>
          <p:cNvPr id="10" name="Imagen 9" descr="Imagen que contiene exterior, camino, agua, tablero&#10;&#10;Descripción generada automáticamente">
            <a:extLst>
              <a:ext uri="{FF2B5EF4-FFF2-40B4-BE49-F238E27FC236}">
                <a16:creationId xmlns:a16="http://schemas.microsoft.com/office/drawing/2014/main" id="{8A175451-AD49-40AE-8B6E-6F44D1B5D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8" y="860098"/>
            <a:ext cx="2941543" cy="1470772"/>
          </a:xfrm>
          <a:prstGeom prst="rect">
            <a:avLst/>
          </a:prstGeom>
        </p:spPr>
      </p:pic>
      <p:pic>
        <p:nvPicPr>
          <p:cNvPr id="18" name="Imagen 17" descr="Imagen que contiene exterior, hombre, aire, agua&#10;&#10;Descripción generada automáticamente">
            <a:extLst>
              <a:ext uri="{FF2B5EF4-FFF2-40B4-BE49-F238E27FC236}">
                <a16:creationId xmlns:a16="http://schemas.microsoft.com/office/drawing/2014/main" id="{262A1262-3E04-4642-9C73-E2F11D6E8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82" y="2234961"/>
            <a:ext cx="1229053" cy="2182558"/>
          </a:xfrm>
          <a:prstGeom prst="rect">
            <a:avLst/>
          </a:prstGeom>
        </p:spPr>
      </p:pic>
      <p:pic>
        <p:nvPicPr>
          <p:cNvPr id="22" name="Imagen 21" descr="Imagen que contiene exterior, camioneta, coche, estacionado&#10;&#10;Descripción generada automáticamente">
            <a:extLst>
              <a:ext uri="{FF2B5EF4-FFF2-40B4-BE49-F238E27FC236}">
                <a16:creationId xmlns:a16="http://schemas.microsoft.com/office/drawing/2014/main" id="{BE940A96-4AB2-43FD-927E-05EDC5D1D7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3" y="4909325"/>
            <a:ext cx="2199178" cy="1099589"/>
          </a:xfrm>
          <a:prstGeom prst="rect">
            <a:avLst/>
          </a:prstGeom>
        </p:spPr>
      </p:pic>
      <p:pic>
        <p:nvPicPr>
          <p:cNvPr id="24" name="Imagen 23" descr="Imagen que contiene edificio, exterior, ladrillo, hombre&#10;&#10;Descripción generada automáticamente">
            <a:extLst>
              <a:ext uri="{FF2B5EF4-FFF2-40B4-BE49-F238E27FC236}">
                <a16:creationId xmlns:a16="http://schemas.microsoft.com/office/drawing/2014/main" id="{10E5523A-452A-4958-8D6D-ED2BA631EA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3" y="6948616"/>
            <a:ext cx="2719380" cy="13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51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9BBEFBD-7023-498C-8A86-6D62E3F1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5" y="822516"/>
            <a:ext cx="5748958" cy="370594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A8C8052-8DDE-4F30-924D-205D04E312D9}"/>
              </a:ext>
            </a:extLst>
          </p:cNvPr>
          <p:cNvSpPr/>
          <p:nvPr/>
        </p:nvSpPr>
        <p:spPr>
          <a:xfrm>
            <a:off x="489857" y="7760011"/>
            <a:ext cx="58782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rgbClr val="1A1A1A"/>
                </a:solidFill>
                <a:latin typeface="SourceHanSansCN-Regular-Identity-H"/>
              </a:rPr>
              <a:t>Teléfono: +</a:t>
            </a:r>
            <a:r>
              <a:rPr lang="es-ES" sz="1200" dirty="0">
                <a:solidFill>
                  <a:srgbClr val="1A1A1A"/>
                </a:solidFill>
                <a:latin typeface="ArialMT"/>
              </a:rPr>
              <a:t>34</a:t>
            </a:r>
            <a:r>
              <a:rPr lang="es-ES" sz="1200" dirty="0">
                <a:solidFill>
                  <a:srgbClr val="1A1A1A"/>
                </a:solidFill>
                <a:latin typeface="Arial" panose="020B0604020202020204" pitchFamily="34" charset="0"/>
              </a:rPr>
              <a:t>949500101</a:t>
            </a:r>
          </a:p>
          <a:p>
            <a:r>
              <a:rPr lang="es-ES" sz="1200" dirty="0">
                <a:solidFill>
                  <a:srgbClr val="1A1A1A"/>
                </a:solidFill>
                <a:latin typeface="SourceHanSansCN-Regular-Identity-H"/>
              </a:rPr>
              <a:t>Dirección: </a:t>
            </a:r>
            <a:r>
              <a:rPr lang="es-ES" sz="1200" dirty="0">
                <a:solidFill>
                  <a:srgbClr val="1A1A1A"/>
                </a:solidFill>
                <a:latin typeface="Arial" panose="020B0604020202020204" pitchFamily="34" charset="0"/>
              </a:rPr>
              <a:t>POLÍGONO INDUSTRIAL COMENDADOR</a:t>
            </a:r>
          </a:p>
          <a:p>
            <a:r>
              <a:rPr lang="es-ES" sz="1200" dirty="0">
                <a:solidFill>
                  <a:srgbClr val="1A1A1A"/>
                </a:solidFill>
                <a:latin typeface="Arial" panose="020B0604020202020204" pitchFamily="34" charset="0"/>
              </a:rPr>
              <a:t>Calle Comunicación, 7</a:t>
            </a:r>
          </a:p>
          <a:p>
            <a:r>
              <a:rPr lang="es-ES" sz="1200" dirty="0">
                <a:solidFill>
                  <a:srgbClr val="1A1A1A"/>
                </a:solidFill>
                <a:latin typeface="Arial" panose="020B0604020202020204" pitchFamily="34" charset="0"/>
              </a:rPr>
              <a:t>AZUQUECA DE HENARES 19200</a:t>
            </a:r>
          </a:p>
          <a:p>
            <a:r>
              <a:rPr lang="es-ES" sz="1200" dirty="0">
                <a:solidFill>
                  <a:srgbClr val="1A1A1A"/>
                </a:solidFill>
                <a:latin typeface="Arial" panose="020B0604020202020204" pitchFamily="34" charset="0"/>
              </a:rPr>
              <a:t>(Guadalajara)</a:t>
            </a:r>
          </a:p>
          <a:p>
            <a:r>
              <a:rPr lang="es-ES" sz="1200" dirty="0">
                <a:solidFill>
                  <a:srgbClr val="1A1A1A"/>
                </a:solidFill>
                <a:latin typeface="SourceHanSansCN-Regular-Identity-H"/>
                <a:hlinkClick r:id="rId3"/>
              </a:rPr>
              <a:t>www.voweisolar.com</a:t>
            </a:r>
            <a:endParaRPr lang="es-ES" sz="1200" dirty="0">
              <a:solidFill>
                <a:srgbClr val="1A1A1A"/>
              </a:solidFill>
              <a:latin typeface="SourceHanSansCN-Regular-Identity-H"/>
            </a:endParaRPr>
          </a:p>
          <a:p>
            <a:r>
              <a:rPr lang="es-ES" sz="1200" dirty="0">
                <a:solidFill>
                  <a:srgbClr val="1A1A1A"/>
                </a:solidFill>
                <a:latin typeface="SourceHanSansCN-Regular-Identity-H"/>
              </a:rPr>
              <a:t>info@voweisolar.com</a:t>
            </a:r>
          </a:p>
          <a:p>
            <a:r>
              <a:rPr lang="es-ES" sz="1200" dirty="0">
                <a:solidFill>
                  <a:srgbClr val="1A1A1A"/>
                </a:solidFill>
                <a:latin typeface="Arial" panose="020B0604020202020204" pitchFamily="34" charset="0"/>
              </a:rPr>
              <a:t>Instalaciones realizadas por VOWEI SOLAR</a:t>
            </a:r>
            <a:endParaRPr lang="es-ES" sz="12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3A8D523-F937-479F-81F2-1C2A70A8D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63" y="7760011"/>
            <a:ext cx="1556279" cy="16192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1253C48-29A7-4A40-801F-E998140EDBE7}"/>
              </a:ext>
            </a:extLst>
          </p:cNvPr>
          <p:cNvSpPr txBox="1"/>
          <p:nvPr/>
        </p:nvSpPr>
        <p:spPr>
          <a:xfrm>
            <a:off x="1488303" y="5377544"/>
            <a:ext cx="413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GRUPO VOWEI SOLAR SL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45202FB-3BB0-4CF5-8825-C2F687C13EB6}"/>
              </a:ext>
            </a:extLst>
          </p:cNvPr>
          <p:cNvSpPr txBox="1"/>
          <p:nvPr/>
        </p:nvSpPr>
        <p:spPr>
          <a:xfrm>
            <a:off x="1411203" y="5900764"/>
            <a:ext cx="413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La solución ideal para su sistema fotovoltaico</a:t>
            </a:r>
          </a:p>
        </p:txBody>
      </p:sp>
      <p:sp>
        <p:nvSpPr>
          <p:cNvPr id="12" name="Triángulo isósceles 11">
            <a:extLst>
              <a:ext uri="{FF2B5EF4-FFF2-40B4-BE49-F238E27FC236}">
                <a16:creationId xmlns:a16="http://schemas.microsoft.com/office/drawing/2014/main" id="{A180C27E-3183-418D-B20E-76E8C5442328}"/>
              </a:ext>
            </a:extLst>
          </p:cNvPr>
          <p:cNvSpPr/>
          <p:nvPr/>
        </p:nvSpPr>
        <p:spPr>
          <a:xfrm>
            <a:off x="3462338" y="2395538"/>
            <a:ext cx="71437" cy="7143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highlight>
                <a:srgbClr val="FFFF00"/>
              </a:highlight>
            </a:endParaRPr>
          </a:p>
        </p:txBody>
      </p:sp>
      <p:sp>
        <p:nvSpPr>
          <p:cNvPr id="13" name="Triángulo isósceles 12">
            <a:extLst>
              <a:ext uri="{FF2B5EF4-FFF2-40B4-BE49-F238E27FC236}">
                <a16:creationId xmlns:a16="http://schemas.microsoft.com/office/drawing/2014/main" id="{AAF045EE-DC03-4DF7-AFEC-F25039475B4B}"/>
              </a:ext>
            </a:extLst>
          </p:cNvPr>
          <p:cNvSpPr/>
          <p:nvPr/>
        </p:nvSpPr>
        <p:spPr>
          <a:xfrm>
            <a:off x="3357562" y="1790701"/>
            <a:ext cx="71437" cy="7143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highlight>
                <a:srgbClr val="FFFF00"/>
              </a:highlight>
            </a:endParaRPr>
          </a:p>
        </p:txBody>
      </p: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7136F1CF-CE82-44D6-B5E8-D6A7310140E9}"/>
              </a:ext>
            </a:extLst>
          </p:cNvPr>
          <p:cNvSpPr/>
          <p:nvPr/>
        </p:nvSpPr>
        <p:spPr>
          <a:xfrm>
            <a:off x="2695575" y="1719264"/>
            <a:ext cx="71437" cy="7143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highlight>
                <a:srgbClr val="FFFF00"/>
              </a:highlight>
            </a:endParaRPr>
          </a:p>
        </p:txBody>
      </p:sp>
      <p:sp>
        <p:nvSpPr>
          <p:cNvPr id="15" name="Triángulo isósceles 14">
            <a:extLst>
              <a:ext uri="{FF2B5EF4-FFF2-40B4-BE49-F238E27FC236}">
                <a16:creationId xmlns:a16="http://schemas.microsoft.com/office/drawing/2014/main" id="{CA82A087-704B-4841-AD88-0B5721EBC85A}"/>
              </a:ext>
            </a:extLst>
          </p:cNvPr>
          <p:cNvSpPr/>
          <p:nvPr/>
        </p:nvSpPr>
        <p:spPr>
          <a:xfrm>
            <a:off x="3638550" y="2290763"/>
            <a:ext cx="71437" cy="7143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highlight>
                <a:srgbClr val="FFFF00"/>
              </a:highlight>
            </a:endParaRPr>
          </a:p>
        </p:txBody>
      </p:sp>
      <p:sp>
        <p:nvSpPr>
          <p:cNvPr id="16" name="Triángulo isósceles 15">
            <a:extLst>
              <a:ext uri="{FF2B5EF4-FFF2-40B4-BE49-F238E27FC236}">
                <a16:creationId xmlns:a16="http://schemas.microsoft.com/office/drawing/2014/main" id="{C6393C9B-1141-4103-8283-73AF32906FF2}"/>
              </a:ext>
            </a:extLst>
          </p:cNvPr>
          <p:cNvSpPr/>
          <p:nvPr/>
        </p:nvSpPr>
        <p:spPr>
          <a:xfrm>
            <a:off x="3771900" y="2219326"/>
            <a:ext cx="71437" cy="7143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highlight>
                <a:srgbClr val="FFFF00"/>
              </a:highlight>
            </a:endParaRPr>
          </a:p>
        </p:txBody>
      </p:sp>
      <p:sp>
        <p:nvSpPr>
          <p:cNvPr id="17" name="Triángulo isósceles 16">
            <a:extLst>
              <a:ext uri="{FF2B5EF4-FFF2-40B4-BE49-F238E27FC236}">
                <a16:creationId xmlns:a16="http://schemas.microsoft.com/office/drawing/2014/main" id="{CF05E048-A398-407F-BB12-87ACA4BA68A3}"/>
              </a:ext>
            </a:extLst>
          </p:cNvPr>
          <p:cNvSpPr/>
          <p:nvPr/>
        </p:nvSpPr>
        <p:spPr>
          <a:xfrm>
            <a:off x="4029075" y="1924051"/>
            <a:ext cx="71437" cy="7143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highlight>
                <a:srgbClr val="FFFF00"/>
              </a:highlight>
            </a:endParaRPr>
          </a:p>
        </p:txBody>
      </p:sp>
      <p:sp>
        <p:nvSpPr>
          <p:cNvPr id="18" name="Triángulo isósceles 17">
            <a:extLst>
              <a:ext uri="{FF2B5EF4-FFF2-40B4-BE49-F238E27FC236}">
                <a16:creationId xmlns:a16="http://schemas.microsoft.com/office/drawing/2014/main" id="{8FDFE1CA-1889-427D-B138-62DF780A6B9E}"/>
              </a:ext>
            </a:extLst>
          </p:cNvPr>
          <p:cNvSpPr/>
          <p:nvPr/>
        </p:nvSpPr>
        <p:spPr>
          <a:xfrm>
            <a:off x="4029075" y="1647827"/>
            <a:ext cx="71437" cy="7143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highlight>
                <a:srgbClr val="FFFF00"/>
              </a:highlight>
            </a:endParaRPr>
          </a:p>
        </p:txBody>
      </p:sp>
      <p:sp>
        <p:nvSpPr>
          <p:cNvPr id="19" name="Triángulo isósceles 18">
            <a:extLst>
              <a:ext uri="{FF2B5EF4-FFF2-40B4-BE49-F238E27FC236}">
                <a16:creationId xmlns:a16="http://schemas.microsoft.com/office/drawing/2014/main" id="{72F77198-5FE3-48C2-9FE9-22BAF067D599}"/>
              </a:ext>
            </a:extLst>
          </p:cNvPr>
          <p:cNvSpPr/>
          <p:nvPr/>
        </p:nvSpPr>
        <p:spPr>
          <a:xfrm>
            <a:off x="2462213" y="2466975"/>
            <a:ext cx="71437" cy="7143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highlight>
                <a:srgbClr val="FFFF00"/>
              </a:highlight>
            </a:endParaRPr>
          </a:p>
        </p:txBody>
      </p:sp>
      <p:sp>
        <p:nvSpPr>
          <p:cNvPr id="20" name="Triángulo isósceles 19">
            <a:extLst>
              <a:ext uri="{FF2B5EF4-FFF2-40B4-BE49-F238E27FC236}">
                <a16:creationId xmlns:a16="http://schemas.microsoft.com/office/drawing/2014/main" id="{8C638BC3-F85C-4569-ACEB-C2EEBFB397D9}"/>
              </a:ext>
            </a:extLst>
          </p:cNvPr>
          <p:cNvSpPr/>
          <p:nvPr/>
        </p:nvSpPr>
        <p:spPr>
          <a:xfrm>
            <a:off x="3736181" y="2326481"/>
            <a:ext cx="71437" cy="7143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highlight>
                <a:srgbClr val="FFFF00"/>
              </a:highlight>
            </a:endParaRPr>
          </a:p>
        </p:txBody>
      </p:sp>
      <p:sp>
        <p:nvSpPr>
          <p:cNvPr id="21" name="Triángulo isósceles 20">
            <a:extLst>
              <a:ext uri="{FF2B5EF4-FFF2-40B4-BE49-F238E27FC236}">
                <a16:creationId xmlns:a16="http://schemas.microsoft.com/office/drawing/2014/main" id="{88059F53-5B35-4545-8578-FDE1B8FED9E3}"/>
              </a:ext>
            </a:extLst>
          </p:cNvPr>
          <p:cNvSpPr/>
          <p:nvPr/>
        </p:nvSpPr>
        <p:spPr>
          <a:xfrm>
            <a:off x="3245644" y="2466975"/>
            <a:ext cx="71437" cy="7143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719617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306</Words>
  <Application>Microsoft Office PowerPoint</Application>
  <PresentationFormat>A4 (210 x 297 mm)</PresentationFormat>
  <Paragraphs>48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7" baseType="lpstr">
      <vt:lpstr>Adobe Caslon Pro</vt:lpstr>
      <vt:lpstr>Arial</vt:lpstr>
      <vt:lpstr>ArialMT</vt:lpstr>
      <vt:lpstr>Calibri</vt:lpstr>
      <vt:lpstr>Calibri Light</vt:lpstr>
      <vt:lpstr>Georgia</vt:lpstr>
      <vt:lpstr>Helvetica</vt:lpstr>
      <vt:lpstr>SourceHanSansCN-Regular-Identity-H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Manuel Muñoz</dc:creator>
  <cp:lastModifiedBy>Victor Manuel Muñoz</cp:lastModifiedBy>
  <cp:revision>9</cp:revision>
  <dcterms:created xsi:type="dcterms:W3CDTF">2020-02-07T11:20:44Z</dcterms:created>
  <dcterms:modified xsi:type="dcterms:W3CDTF">2020-02-07T12:27:02Z</dcterms:modified>
</cp:coreProperties>
</file>